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8"/>
  </p:notesMasterIdLst>
  <p:sldIdLst>
    <p:sldId id="263" r:id="rId2"/>
    <p:sldId id="256" r:id="rId3"/>
    <p:sldId id="257" r:id="rId4"/>
    <p:sldId id="260" r:id="rId5"/>
    <p:sldId id="258" r:id="rId6"/>
    <p:sldId id="259" r:id="rId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isa Borreggin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76"/>
    <p:restoredTop sz="82393"/>
  </p:normalViewPr>
  <p:slideViewPr>
    <p:cSldViewPr snapToGrid="0">
      <p:cViewPr varScale="1">
        <p:scale>
          <a:sx n="94" d="100"/>
          <a:sy n="94" d="100"/>
        </p:scale>
        <p:origin x="1496"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tif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herbologymanchester.wordpress.com/2015/05/27/cinchona-and-treating-malaria/"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herbologymanchester.wordpress.com/2015/05/27/cinchona-and-treating-malaria/"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8c04300f5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8c04300f5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https://herbologymanchester.wordpress.com/2015/05/27/cinchona-and-treating-malaria/</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8c04300f5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8c04300f5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https://herbologymanchester.wordpress.com/2015/05/27/cinchona-and-treating-malaria/</a:t>
            </a:r>
            <a:endParaRPr/>
          </a:p>
        </p:txBody>
      </p:sp>
    </p:spTree>
    <p:extLst>
      <p:ext uri="{BB962C8B-B14F-4D97-AF65-F5344CB8AC3E}">
        <p14:creationId xmlns:p14="http://schemas.microsoft.com/office/powerpoint/2010/main" val="26012979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8c04300f52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8c04300f52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sz="950" dirty="0">
              <a:solidFill>
                <a:srgbClr val="202122"/>
              </a:solidFill>
              <a:highlight>
                <a:srgbClr val="F8F9FA"/>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c04300f52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c04300f52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eo-context.github.io/" TargetMode="External"/><Relationship Id="rId2" Type="http://schemas.openxmlformats.org/officeDocument/2006/relationships/image" Target="../media/image1.tiff"/><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7C1B-370E-B04D-965A-F55279029427}"/>
              </a:ext>
            </a:extLst>
          </p:cNvPr>
          <p:cNvSpPr txBox="1">
            <a:spLocks/>
          </p:cNvSpPr>
          <p:nvPr/>
        </p:nvSpPr>
        <p:spPr>
          <a:xfrm>
            <a:off x="3293806" y="636419"/>
            <a:ext cx="5230762" cy="1714707"/>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t>Isostasy</a:t>
            </a:r>
          </a:p>
        </p:txBody>
      </p:sp>
      <p:sp>
        <p:nvSpPr>
          <p:cNvPr id="3" name="Subtitle 2">
            <a:extLst>
              <a:ext uri="{FF2B5EF4-FFF2-40B4-BE49-F238E27FC236}">
                <a16:creationId xmlns:a16="http://schemas.microsoft.com/office/drawing/2014/main" id="{E59A14B1-D15E-EC41-AD58-F99E14003DE0}"/>
              </a:ext>
            </a:extLst>
          </p:cNvPr>
          <p:cNvSpPr txBox="1">
            <a:spLocks/>
          </p:cNvSpPr>
          <p:nvPr/>
        </p:nvSpPr>
        <p:spPr>
          <a:xfrm>
            <a:off x="370694" y="4525274"/>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pic>
        <p:nvPicPr>
          <p:cNvPr id="4" name="Picture 3">
            <a:extLst>
              <a:ext uri="{FF2B5EF4-FFF2-40B4-BE49-F238E27FC236}">
                <a16:creationId xmlns:a16="http://schemas.microsoft.com/office/drawing/2014/main" id="{865C02AC-7FBA-0A49-B8C7-C0F3E8F9037B}"/>
              </a:ext>
            </a:extLst>
          </p:cNvPr>
          <p:cNvPicPr>
            <a:picLocks noChangeAspect="1"/>
          </p:cNvPicPr>
          <p:nvPr/>
        </p:nvPicPr>
        <p:blipFill>
          <a:blip r:embed="rId2"/>
          <a:stretch>
            <a:fillRect/>
          </a:stretch>
        </p:blipFill>
        <p:spPr>
          <a:xfrm>
            <a:off x="724654" y="367816"/>
            <a:ext cx="2257732" cy="2091465"/>
          </a:xfrm>
          <a:prstGeom prst="rect">
            <a:avLst/>
          </a:prstGeom>
        </p:spPr>
      </p:pic>
      <p:sp>
        <p:nvSpPr>
          <p:cNvPr id="5" name="Subtitle 2">
            <a:extLst>
              <a:ext uri="{FF2B5EF4-FFF2-40B4-BE49-F238E27FC236}">
                <a16:creationId xmlns:a16="http://schemas.microsoft.com/office/drawing/2014/main" id="{96F7EA06-5D20-2848-9D15-B0277BE37A5E}"/>
              </a:ext>
            </a:extLst>
          </p:cNvPr>
          <p:cNvSpPr txBox="1">
            <a:spLocks/>
          </p:cNvSpPr>
          <p:nvPr/>
        </p:nvSpPr>
        <p:spPr>
          <a:xfrm>
            <a:off x="370694" y="3116171"/>
            <a:ext cx="8520600" cy="43018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sp>
        <p:nvSpPr>
          <p:cNvPr id="6" name="Rectangle 5">
            <a:extLst>
              <a:ext uri="{FF2B5EF4-FFF2-40B4-BE49-F238E27FC236}">
                <a16:creationId xmlns:a16="http://schemas.microsoft.com/office/drawing/2014/main" id="{45D9551B-C39B-924E-A8B6-2A2C8D98916F}"/>
              </a:ext>
            </a:extLst>
          </p:cNvPr>
          <p:cNvSpPr/>
          <p:nvPr/>
        </p:nvSpPr>
        <p:spPr>
          <a:xfrm>
            <a:off x="370694" y="3017848"/>
            <a:ext cx="8520600" cy="2031325"/>
          </a:xfrm>
          <a:prstGeom prst="rect">
            <a:avLst/>
          </a:prstGeom>
        </p:spPr>
        <p:txBody>
          <a:bodyPr wrap="square">
            <a:spAutoFit/>
          </a:bodyPr>
          <a:lstStyle/>
          <a:p>
            <a:r>
              <a:rPr lang="en-US" b="1" dirty="0">
                <a:latin typeface="Arial" panose="020B0604020202020204" pitchFamily="34" charset="0"/>
                <a:ea typeface="Calibri" panose="020F0502020204030204" pitchFamily="34" charset="0"/>
                <a:cs typeface="Arial" panose="020B0604020202020204" pitchFamily="34" charset="0"/>
              </a:rPr>
              <a:t>Contributors</a:t>
            </a:r>
            <a:r>
              <a:rPr lang="en-US" dirty="0">
                <a:latin typeface="Arial" panose="020B0604020202020204" pitchFamily="34" charset="0"/>
                <a:ea typeface="Calibri" panose="020F0502020204030204" pitchFamily="34" charset="0"/>
                <a:cs typeface="Arial" panose="020B0604020202020204" pitchFamily="34" charset="0"/>
              </a:rPr>
              <a:t>: Harriet C.P. Lau</a:t>
            </a:r>
          </a:p>
          <a:p>
            <a:r>
              <a:rPr lang="en-US" b="1" dirty="0">
                <a:latin typeface="Arial" panose="020B0604020202020204" pitchFamily="34" charset="0"/>
                <a:ea typeface="Calibri" panose="020F0502020204030204" pitchFamily="34" charset="0"/>
                <a:cs typeface="Arial" panose="020B0604020202020204" pitchFamily="34" charset="0"/>
              </a:rPr>
              <a:t>Keywords</a:t>
            </a:r>
            <a:r>
              <a:rPr lang="en-US" dirty="0">
                <a:latin typeface="Arial" panose="020B0604020202020204" pitchFamily="34" charset="0"/>
                <a:ea typeface="Calibri" panose="020F0502020204030204" pitchFamily="34" charset="0"/>
                <a:cs typeface="Arial" panose="020B0604020202020204" pitchFamily="34" charset="0"/>
              </a:rPr>
              <a:t>: </a:t>
            </a:r>
            <a:r>
              <a:rPr lang="en-US" dirty="0"/>
              <a:t>colonialism, imperialism, plate tectonics, British Empire </a:t>
            </a:r>
            <a:endParaRPr lang="en-US" dirty="0">
              <a:latin typeface="Arial" panose="020B0604020202020204" pitchFamily="34" charset="0"/>
              <a:ea typeface="Calibri" panose="020F0502020204030204" pitchFamily="34" charset="0"/>
              <a:cs typeface="Arial" panose="020B0604020202020204" pitchFamily="34" charset="0"/>
            </a:endParaRPr>
          </a:p>
          <a:p>
            <a:r>
              <a:rPr lang="en-US" b="1" dirty="0">
                <a:latin typeface="Arial" panose="020B0604020202020204" pitchFamily="34" charset="0"/>
                <a:ea typeface="Calibri" panose="020F0502020204030204" pitchFamily="34" charset="0"/>
                <a:cs typeface="Arial" panose="020B0604020202020204" pitchFamily="34" charset="0"/>
              </a:rPr>
              <a:t>Location</a:t>
            </a:r>
            <a:r>
              <a:rPr lang="en-US" dirty="0">
                <a:latin typeface="Arial" panose="020B0604020202020204" pitchFamily="34" charset="0"/>
                <a:ea typeface="Calibri" panose="020F0502020204030204" pitchFamily="34" charset="0"/>
                <a:cs typeface="Arial" panose="020B0604020202020204" pitchFamily="34" charset="0"/>
              </a:rPr>
              <a:t>: global</a:t>
            </a:r>
          </a:p>
          <a:p>
            <a:r>
              <a:rPr lang="en-US" b="1" dirty="0">
                <a:latin typeface="Arial" panose="020B0604020202020204" pitchFamily="34" charset="0"/>
                <a:ea typeface="Calibri" panose="020F0502020204030204" pitchFamily="34" charset="0"/>
                <a:cs typeface="Arial" panose="020B0604020202020204" pitchFamily="34" charset="0"/>
              </a:rPr>
              <a:t>People</a:t>
            </a:r>
            <a:r>
              <a:rPr lang="en-US" dirty="0">
                <a:latin typeface="Arial" panose="020B0604020202020204" pitchFamily="34" charset="0"/>
                <a:ea typeface="Calibri" panose="020F0502020204030204" pitchFamily="34" charset="0"/>
                <a:cs typeface="Arial" panose="020B0604020202020204" pitchFamily="34" charset="0"/>
              </a:rPr>
              <a:t>: </a:t>
            </a:r>
            <a:r>
              <a:rPr lang="en-US" dirty="0"/>
              <a:t>Krishna Singh Rawat, Nain Singh Rawat, George Everest</a:t>
            </a:r>
          </a:p>
          <a:p>
            <a:r>
              <a:rPr lang="en-US" b="1" dirty="0">
                <a:latin typeface="Arial" panose="020B0604020202020204" pitchFamily="34" charset="0"/>
                <a:ea typeface="Calibri" panose="020F0502020204030204" pitchFamily="34" charset="0"/>
                <a:cs typeface="Arial" panose="020B0604020202020204" pitchFamily="34" charset="0"/>
              </a:rPr>
              <a:t>Last updated</a:t>
            </a:r>
            <a:r>
              <a:rPr lang="en-US" dirty="0">
                <a:latin typeface="Arial" panose="020B0604020202020204" pitchFamily="34" charset="0"/>
                <a:ea typeface="Calibri" panose="020F0502020204030204" pitchFamily="34" charset="0"/>
                <a:cs typeface="Arial" panose="020B0604020202020204" pitchFamily="34" charset="0"/>
              </a:rPr>
              <a:t>: December 6, 2020</a:t>
            </a:r>
          </a:p>
          <a:p>
            <a:endParaRPr lang="en-US" dirty="0">
              <a:latin typeface="Arial" panose="020B0604020202020204" pitchFamily="34" charset="0"/>
              <a:ea typeface="Calibri" panose="020F0502020204030204" pitchFamily="34" charset="0"/>
              <a:cs typeface="Arial" panose="020B0604020202020204" pitchFamily="34" charset="0"/>
            </a:endParaRPr>
          </a:p>
          <a:p>
            <a:r>
              <a:rPr lang="en-US" dirty="0"/>
              <a:t>Visit </a:t>
            </a:r>
            <a:r>
              <a:rPr lang="en-US" b="1" dirty="0">
                <a:hlinkClick r:id="rId3"/>
              </a:rPr>
              <a:t>https://geo-context.github.io</a:t>
            </a:r>
            <a:r>
              <a:rPr lang="en-US" b="1" dirty="0"/>
              <a:t> </a:t>
            </a:r>
            <a:r>
              <a:rPr lang="en-US" dirty="0"/>
              <a:t>for the teacher’s companion guide to these slides.</a:t>
            </a:r>
          </a:p>
          <a:p>
            <a:pPr algn="ctr"/>
            <a:endParaRPr lang="en-US" dirty="0"/>
          </a:p>
          <a:p>
            <a:endParaRPr lang="en-US"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17240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body" idx="1"/>
          </p:nvPr>
        </p:nvSpPr>
        <p:spPr>
          <a:xfrm>
            <a:off x="311700" y="1389600"/>
            <a:ext cx="4164766" cy="3179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dirty="0">
                <a:solidFill>
                  <a:schemeClr val="tx1"/>
                </a:solidFill>
              </a:rPr>
              <a:t>A key ingredient to the acceptance of Plate Tectonics Theory</a:t>
            </a:r>
          </a:p>
          <a:p>
            <a:pPr marL="0" lvl="0" indent="0" algn="l" rtl="0">
              <a:lnSpc>
                <a:spcPct val="100000"/>
              </a:lnSpc>
              <a:spcBef>
                <a:spcPts val="0"/>
              </a:spcBef>
              <a:spcAft>
                <a:spcPts val="0"/>
              </a:spcAft>
              <a:buNone/>
            </a:pPr>
            <a:endParaRPr sz="1600" dirty="0">
              <a:solidFill>
                <a:schemeClr val="tx1"/>
              </a:solidFill>
            </a:endParaRPr>
          </a:p>
          <a:p>
            <a:pPr marL="0" lvl="0" indent="0" algn="l" rtl="0">
              <a:lnSpc>
                <a:spcPct val="100000"/>
              </a:lnSpc>
              <a:spcBef>
                <a:spcPts val="1600"/>
              </a:spcBef>
              <a:spcAft>
                <a:spcPts val="0"/>
              </a:spcAft>
              <a:buNone/>
            </a:pPr>
            <a:r>
              <a:rPr lang="en" sz="1600" dirty="0">
                <a:solidFill>
                  <a:schemeClr val="tx1"/>
                </a:solidFill>
              </a:rPr>
              <a:t>The motivation that drove the proposed isostasy theory was to answer other questions… relating to the surveying of India</a:t>
            </a:r>
            <a:endParaRPr sz="1600" dirty="0">
              <a:solidFill>
                <a:schemeClr val="tx1"/>
              </a:solidFill>
            </a:endParaRPr>
          </a:p>
          <a:p>
            <a:pPr marL="0" lvl="0" indent="0" algn="l" rtl="0">
              <a:lnSpc>
                <a:spcPct val="100000"/>
              </a:lnSpc>
              <a:spcBef>
                <a:spcPts val="1600"/>
              </a:spcBef>
              <a:spcAft>
                <a:spcPts val="1600"/>
              </a:spcAft>
              <a:buNone/>
            </a:pPr>
            <a:endParaRPr sz="1600" dirty="0">
              <a:solidFill>
                <a:schemeClr val="tx1"/>
              </a:solidFill>
            </a:endParaRPr>
          </a:p>
        </p:txBody>
      </p:sp>
      <p:pic>
        <p:nvPicPr>
          <p:cNvPr id="56" name="Google Shape;56;p13"/>
          <p:cNvPicPr preferRelativeResize="0"/>
          <p:nvPr/>
        </p:nvPicPr>
        <p:blipFill>
          <a:blip r:embed="rId3">
            <a:alphaModFix/>
          </a:blip>
          <a:stretch>
            <a:fillRect/>
          </a:stretch>
        </p:blipFill>
        <p:spPr>
          <a:xfrm>
            <a:off x="4599296" y="1261089"/>
            <a:ext cx="4048995" cy="3882411"/>
          </a:xfrm>
          <a:prstGeom prst="rect">
            <a:avLst/>
          </a:prstGeom>
          <a:noFill/>
          <a:ln>
            <a:noFill/>
          </a:ln>
        </p:spPr>
      </p:pic>
      <p:sp>
        <p:nvSpPr>
          <p:cNvPr id="57" name="Google Shape;57;p13"/>
          <p:cNvSpPr txBox="1">
            <a:spLocks noGrp="1"/>
          </p:cNvSpPr>
          <p:nvPr>
            <p:ph type="body" idx="1"/>
          </p:nvPr>
        </p:nvSpPr>
        <p:spPr>
          <a:xfrm>
            <a:off x="4708478" y="662889"/>
            <a:ext cx="3939813" cy="59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dirty="0">
                <a:solidFill>
                  <a:srgbClr val="54595D"/>
                </a:solidFill>
              </a:rPr>
              <a:t>1870 Index Chart of the Great Trigonometric Survey of India</a:t>
            </a:r>
            <a:endParaRPr sz="1600" dirty="0"/>
          </a:p>
        </p:txBody>
      </p:sp>
      <p:sp>
        <p:nvSpPr>
          <p:cNvPr id="6" name="Google Shape;115;p28">
            <a:extLst>
              <a:ext uri="{FF2B5EF4-FFF2-40B4-BE49-F238E27FC236}">
                <a16:creationId xmlns:a16="http://schemas.microsoft.com/office/drawing/2014/main" id="{1FF08235-D316-F047-B864-62791DA1DCED}"/>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buSzPts val="2800"/>
            </a:pPr>
            <a:r>
              <a:rPr lang="en-US" sz="2650" b="1" dirty="0"/>
              <a:t>Isostasy</a:t>
            </a:r>
            <a:endParaRPr lang="en-US" sz="2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4" name="Google Shape;64;p14"/>
          <p:cNvSpPr txBox="1">
            <a:spLocks noGrp="1"/>
          </p:cNvSpPr>
          <p:nvPr>
            <p:ph type="body" idx="1"/>
          </p:nvPr>
        </p:nvSpPr>
        <p:spPr>
          <a:xfrm>
            <a:off x="436728" y="1389600"/>
            <a:ext cx="3835021" cy="317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solidFill>
                  <a:schemeClr val="tx1"/>
                </a:solidFill>
              </a:rPr>
              <a:t>The Great Trigonometric Survey was a project funded by the East Indian Company whose goal was to accurately geodetically measure British colonial holdings (beginning in 1802, planned to last 5 years but took 70!). </a:t>
            </a:r>
            <a:endParaRPr sz="1600" dirty="0">
              <a:solidFill>
                <a:schemeClr val="tx1"/>
              </a:solidFill>
            </a:endParaRPr>
          </a:p>
          <a:p>
            <a:pPr marL="0" lvl="0" indent="0" algn="l" rtl="0">
              <a:spcBef>
                <a:spcPts val="1600"/>
              </a:spcBef>
              <a:spcAft>
                <a:spcPts val="0"/>
              </a:spcAft>
              <a:buNone/>
            </a:pPr>
            <a:endParaRPr sz="1600" dirty="0">
              <a:solidFill>
                <a:schemeClr val="tx1"/>
              </a:solidFill>
            </a:endParaRPr>
          </a:p>
        </p:txBody>
      </p:sp>
      <p:sp>
        <p:nvSpPr>
          <p:cNvPr id="65" name="Google Shape;65;p14"/>
          <p:cNvSpPr txBox="1">
            <a:spLocks noGrp="1"/>
          </p:cNvSpPr>
          <p:nvPr>
            <p:ph type="body" idx="1"/>
          </p:nvPr>
        </p:nvSpPr>
        <p:spPr>
          <a:xfrm>
            <a:off x="4842650" y="3944575"/>
            <a:ext cx="3586500" cy="59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50" i="1">
                <a:solidFill>
                  <a:srgbClr val="54595D"/>
                </a:solidFill>
              </a:rPr>
              <a:t>Cinchona genus</a:t>
            </a:r>
            <a:endParaRPr i="1"/>
          </a:p>
        </p:txBody>
      </p:sp>
      <p:pic>
        <p:nvPicPr>
          <p:cNvPr id="66" name="Google Shape;66;p14"/>
          <p:cNvPicPr preferRelativeResize="0"/>
          <p:nvPr/>
        </p:nvPicPr>
        <p:blipFill>
          <a:blip r:embed="rId3">
            <a:alphaModFix/>
          </a:blip>
          <a:stretch>
            <a:fillRect/>
          </a:stretch>
        </p:blipFill>
        <p:spPr>
          <a:xfrm>
            <a:off x="4890524" y="1311300"/>
            <a:ext cx="3643148" cy="2734224"/>
          </a:xfrm>
          <a:prstGeom prst="rect">
            <a:avLst/>
          </a:prstGeom>
          <a:noFill/>
          <a:ln>
            <a:noFill/>
          </a:ln>
        </p:spPr>
      </p:pic>
      <p:sp>
        <p:nvSpPr>
          <p:cNvPr id="8" name="Google Shape;115;p28">
            <a:extLst>
              <a:ext uri="{FF2B5EF4-FFF2-40B4-BE49-F238E27FC236}">
                <a16:creationId xmlns:a16="http://schemas.microsoft.com/office/drawing/2014/main" id="{FFF37B57-C4D5-394D-85F6-D1E60DB91F4D}"/>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buSzPts val="2800"/>
            </a:pPr>
            <a:r>
              <a:rPr lang="en-US" sz="2650" b="1" dirty="0"/>
              <a:t>Importance of Surveying India</a:t>
            </a:r>
            <a:endParaRPr lang="en-US" sz="2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4" name="Google Shape;64;p14"/>
          <p:cNvSpPr txBox="1">
            <a:spLocks noGrp="1"/>
          </p:cNvSpPr>
          <p:nvPr>
            <p:ph type="body" idx="1"/>
          </p:nvPr>
        </p:nvSpPr>
        <p:spPr>
          <a:xfrm>
            <a:off x="311699" y="968991"/>
            <a:ext cx="4082879" cy="3600009"/>
          </a:xfrm>
          <a:prstGeom prst="rect">
            <a:avLst/>
          </a:prstGeom>
        </p:spPr>
        <p:txBody>
          <a:bodyPr spcFirstLastPara="1" wrap="square" lIns="91425" tIns="91425" rIns="91425" bIns="91425" anchor="ctr" anchorCtr="0">
            <a:noAutofit/>
          </a:bodyPr>
          <a:lstStyle/>
          <a:p>
            <a:pPr marL="0" lvl="0" indent="0">
              <a:lnSpc>
                <a:spcPct val="100000"/>
              </a:lnSpc>
              <a:spcBef>
                <a:spcPts val="1600"/>
              </a:spcBef>
              <a:buNone/>
            </a:pPr>
            <a:r>
              <a:rPr lang="en-US" sz="1600" dirty="0">
                <a:solidFill>
                  <a:schemeClr val="tx1"/>
                </a:solidFill>
              </a:rPr>
              <a:t>Many reasons for doing this, for example:</a:t>
            </a:r>
          </a:p>
          <a:p>
            <a:pPr marL="0" lvl="0" indent="0">
              <a:lnSpc>
                <a:spcPct val="100000"/>
              </a:lnSpc>
              <a:spcBef>
                <a:spcPts val="1600"/>
              </a:spcBef>
              <a:spcAft>
                <a:spcPts val="1600"/>
              </a:spcAft>
              <a:buNone/>
            </a:pPr>
            <a:r>
              <a:rPr lang="en-US" sz="1600" dirty="0">
                <a:solidFill>
                  <a:schemeClr val="tx1"/>
                </a:solidFill>
              </a:rPr>
              <a:t>Clements Markham (Royal Geographic Society) explored Peru and India and suggested </a:t>
            </a:r>
            <a:r>
              <a:rPr lang="en-US" sz="1600" i="1" dirty="0">
                <a:solidFill>
                  <a:schemeClr val="tx1"/>
                </a:solidFill>
              </a:rPr>
              <a:t>Cinchona</a:t>
            </a:r>
            <a:r>
              <a:rPr lang="en-US" sz="1600" dirty="0">
                <a:solidFill>
                  <a:schemeClr val="tx1"/>
                </a:solidFill>
              </a:rPr>
              <a:t>, native to Peru could be cultivated in India for anti-malarial purposes.</a:t>
            </a:r>
          </a:p>
          <a:p>
            <a:pPr marL="0" lvl="0" indent="0">
              <a:lnSpc>
                <a:spcPct val="100000"/>
              </a:lnSpc>
              <a:spcBef>
                <a:spcPts val="1600"/>
              </a:spcBef>
              <a:spcAft>
                <a:spcPts val="1600"/>
              </a:spcAft>
              <a:buNone/>
            </a:pPr>
            <a:r>
              <a:rPr lang="en-US" sz="1600" dirty="0">
                <a:solidFill>
                  <a:schemeClr val="tx1"/>
                </a:solidFill>
              </a:rPr>
              <a:t>Planting opium in Bengal to overcome trade imbalances between the British and China – luxury Chinese export items like silk and tea were highly sought by the British. Note, two “Opium Wars” followed.</a:t>
            </a:r>
            <a:endParaRPr sz="1600" dirty="0">
              <a:solidFill>
                <a:schemeClr val="tx1"/>
              </a:solidFill>
            </a:endParaRPr>
          </a:p>
        </p:txBody>
      </p:sp>
      <p:sp>
        <p:nvSpPr>
          <p:cNvPr id="65" name="Google Shape;65;p14"/>
          <p:cNvSpPr txBox="1">
            <a:spLocks noGrp="1"/>
          </p:cNvSpPr>
          <p:nvPr>
            <p:ph type="body" idx="1"/>
          </p:nvPr>
        </p:nvSpPr>
        <p:spPr>
          <a:xfrm>
            <a:off x="4842650" y="3944575"/>
            <a:ext cx="3586500" cy="59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50" i="1" dirty="0">
                <a:solidFill>
                  <a:srgbClr val="54595D"/>
                </a:solidFill>
              </a:rPr>
              <a:t>Cinchona genus</a:t>
            </a:r>
            <a:endParaRPr i="1" dirty="0"/>
          </a:p>
        </p:txBody>
      </p:sp>
      <p:pic>
        <p:nvPicPr>
          <p:cNvPr id="66" name="Google Shape;66;p14"/>
          <p:cNvPicPr preferRelativeResize="0"/>
          <p:nvPr/>
        </p:nvPicPr>
        <p:blipFill>
          <a:blip r:embed="rId3">
            <a:alphaModFix/>
          </a:blip>
          <a:stretch>
            <a:fillRect/>
          </a:stretch>
        </p:blipFill>
        <p:spPr>
          <a:xfrm>
            <a:off x="4890524" y="1311300"/>
            <a:ext cx="3643148" cy="2734224"/>
          </a:xfrm>
          <a:prstGeom prst="rect">
            <a:avLst/>
          </a:prstGeom>
          <a:noFill/>
          <a:ln>
            <a:noFill/>
          </a:ln>
        </p:spPr>
      </p:pic>
      <p:sp>
        <p:nvSpPr>
          <p:cNvPr id="8" name="Google Shape;115;p28">
            <a:extLst>
              <a:ext uri="{FF2B5EF4-FFF2-40B4-BE49-F238E27FC236}">
                <a16:creationId xmlns:a16="http://schemas.microsoft.com/office/drawing/2014/main" id="{81A343FB-6242-A143-913A-ED2F96535DFE}"/>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buSzPts val="2800"/>
            </a:pPr>
            <a:r>
              <a:rPr lang="en-US" sz="2650" b="1" dirty="0"/>
              <a:t>Importance of Surveying India</a:t>
            </a:r>
            <a:endParaRPr lang="en-US" sz="2550" dirty="0"/>
          </a:p>
        </p:txBody>
      </p:sp>
    </p:spTree>
    <p:extLst>
      <p:ext uri="{BB962C8B-B14F-4D97-AF65-F5344CB8AC3E}">
        <p14:creationId xmlns:p14="http://schemas.microsoft.com/office/powerpoint/2010/main" val="1499765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Google Shape;72;p15"/>
          <p:cNvSpPr txBox="1">
            <a:spLocks noGrp="1"/>
          </p:cNvSpPr>
          <p:nvPr>
            <p:ph type="body" idx="1"/>
          </p:nvPr>
        </p:nvSpPr>
        <p:spPr>
          <a:xfrm>
            <a:off x="313865" y="772743"/>
            <a:ext cx="4515280" cy="1608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dirty="0">
                <a:solidFill>
                  <a:schemeClr val="tx1"/>
                </a:solidFill>
              </a:rPr>
              <a:t>George Everest (surveyor general of India):</a:t>
            </a:r>
            <a:endParaRPr sz="1600" dirty="0">
              <a:solidFill>
                <a:schemeClr val="tx1"/>
              </a:solidFill>
            </a:endParaRPr>
          </a:p>
          <a:p>
            <a:pPr marL="0" lvl="0" indent="0" algn="l" rtl="0">
              <a:lnSpc>
                <a:spcPct val="100000"/>
              </a:lnSpc>
              <a:spcBef>
                <a:spcPts val="1600"/>
              </a:spcBef>
              <a:spcAft>
                <a:spcPts val="0"/>
              </a:spcAft>
              <a:buNone/>
            </a:pPr>
            <a:r>
              <a:rPr lang="en" sz="1600" dirty="0">
                <a:solidFill>
                  <a:schemeClr val="tx1"/>
                </a:solidFill>
              </a:rPr>
              <a:t>Between </a:t>
            </a:r>
            <a:r>
              <a:rPr lang="en" sz="1600" dirty="0" err="1">
                <a:solidFill>
                  <a:schemeClr val="tx1"/>
                </a:solidFill>
              </a:rPr>
              <a:t>Kaliana</a:t>
            </a:r>
            <a:r>
              <a:rPr lang="en" sz="1600" dirty="0">
                <a:solidFill>
                  <a:schemeClr val="tx1"/>
                </a:solidFill>
              </a:rPr>
              <a:t> and </a:t>
            </a:r>
            <a:r>
              <a:rPr lang="en" sz="1600" dirty="0" err="1">
                <a:solidFill>
                  <a:schemeClr val="tx1"/>
                </a:solidFill>
              </a:rPr>
              <a:t>Kalianpur</a:t>
            </a:r>
            <a:r>
              <a:rPr lang="en" sz="1600" dirty="0">
                <a:solidFill>
                  <a:schemeClr val="tx1"/>
                </a:solidFill>
              </a:rPr>
              <a:t> has a latitude difference of 5 seconds depending if you used astronomical instruments instead of plumblines.</a:t>
            </a:r>
            <a:endParaRPr sz="1600" dirty="0">
              <a:solidFill>
                <a:schemeClr val="tx1"/>
              </a:solidFill>
            </a:endParaRPr>
          </a:p>
          <a:p>
            <a:pPr marL="0" lvl="0" indent="0" algn="l" rtl="0">
              <a:lnSpc>
                <a:spcPct val="100000"/>
              </a:lnSpc>
              <a:spcBef>
                <a:spcPts val="1600"/>
              </a:spcBef>
              <a:spcAft>
                <a:spcPts val="1600"/>
              </a:spcAft>
              <a:buNone/>
            </a:pPr>
            <a:r>
              <a:rPr lang="en" sz="1600" dirty="0">
                <a:solidFill>
                  <a:schemeClr val="tx1"/>
                </a:solidFill>
              </a:rPr>
              <a:t>Pratt and later Airy explored how this could be.</a:t>
            </a:r>
            <a:endParaRPr sz="1600" dirty="0">
              <a:solidFill>
                <a:schemeClr val="tx1"/>
              </a:solidFill>
            </a:endParaRPr>
          </a:p>
        </p:txBody>
      </p:sp>
      <p:pic>
        <p:nvPicPr>
          <p:cNvPr id="73" name="Google Shape;73;p15"/>
          <p:cNvPicPr preferRelativeResize="0"/>
          <p:nvPr/>
        </p:nvPicPr>
        <p:blipFill>
          <a:blip r:embed="rId3">
            <a:alphaModFix/>
          </a:blip>
          <a:stretch>
            <a:fillRect/>
          </a:stretch>
        </p:blipFill>
        <p:spPr>
          <a:xfrm>
            <a:off x="7153961" y="983975"/>
            <a:ext cx="1743312" cy="3058096"/>
          </a:xfrm>
          <a:prstGeom prst="rect">
            <a:avLst/>
          </a:prstGeom>
          <a:noFill/>
          <a:ln>
            <a:noFill/>
          </a:ln>
        </p:spPr>
      </p:pic>
      <p:pic>
        <p:nvPicPr>
          <p:cNvPr id="74" name="Google Shape;74;p15"/>
          <p:cNvPicPr preferRelativeResize="0"/>
          <p:nvPr/>
        </p:nvPicPr>
        <p:blipFill>
          <a:blip r:embed="rId4">
            <a:alphaModFix/>
          </a:blip>
          <a:stretch>
            <a:fillRect/>
          </a:stretch>
        </p:blipFill>
        <p:spPr>
          <a:xfrm>
            <a:off x="5057496" y="1644069"/>
            <a:ext cx="1923696" cy="2398001"/>
          </a:xfrm>
          <a:prstGeom prst="rect">
            <a:avLst/>
          </a:prstGeom>
          <a:noFill/>
          <a:ln>
            <a:noFill/>
          </a:ln>
        </p:spPr>
      </p:pic>
      <p:sp>
        <p:nvSpPr>
          <p:cNvPr id="75" name="Google Shape;75;p15"/>
          <p:cNvSpPr txBox="1"/>
          <p:nvPr/>
        </p:nvSpPr>
        <p:spPr>
          <a:xfrm>
            <a:off x="6981191" y="4018474"/>
            <a:ext cx="2088107" cy="7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Zenith Sector: telescope pointed towards a known star to get latitude.</a:t>
            </a:r>
            <a:endParaRPr sz="1100" dirty="0"/>
          </a:p>
        </p:txBody>
      </p:sp>
      <p:sp>
        <p:nvSpPr>
          <p:cNvPr id="76" name="Google Shape;76;p15"/>
          <p:cNvSpPr txBox="1"/>
          <p:nvPr/>
        </p:nvSpPr>
        <p:spPr>
          <a:xfrm>
            <a:off x="5001915" y="1158392"/>
            <a:ext cx="2060400" cy="3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Plumbline uses gravity to triangulate</a:t>
            </a:r>
            <a:endParaRPr sz="1100" dirty="0"/>
          </a:p>
        </p:txBody>
      </p:sp>
      <p:pic>
        <p:nvPicPr>
          <p:cNvPr id="77" name="Google Shape;77;p15"/>
          <p:cNvPicPr preferRelativeResize="0"/>
          <p:nvPr/>
        </p:nvPicPr>
        <p:blipFill rotWithShape="1">
          <a:blip r:embed="rId5">
            <a:alphaModFix/>
          </a:blip>
          <a:srcRect l="47775" t="20265" r="2224" b="50976"/>
          <a:stretch/>
        </p:blipFill>
        <p:spPr>
          <a:xfrm>
            <a:off x="749320" y="2740070"/>
            <a:ext cx="1006550" cy="1479174"/>
          </a:xfrm>
          <a:prstGeom prst="rect">
            <a:avLst/>
          </a:prstGeom>
          <a:noFill/>
          <a:ln>
            <a:noFill/>
          </a:ln>
        </p:spPr>
      </p:pic>
      <p:sp>
        <p:nvSpPr>
          <p:cNvPr id="78" name="Google Shape;78;p15"/>
          <p:cNvSpPr txBox="1"/>
          <p:nvPr/>
        </p:nvSpPr>
        <p:spPr>
          <a:xfrm>
            <a:off x="749345" y="4145345"/>
            <a:ext cx="1006500" cy="3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assumption</a:t>
            </a:r>
            <a:endParaRPr sz="1000"/>
          </a:p>
        </p:txBody>
      </p:sp>
      <p:pic>
        <p:nvPicPr>
          <p:cNvPr id="79" name="Google Shape;79;p15"/>
          <p:cNvPicPr preferRelativeResize="0"/>
          <p:nvPr/>
        </p:nvPicPr>
        <p:blipFill rotWithShape="1">
          <a:blip r:embed="rId5">
            <a:alphaModFix/>
          </a:blip>
          <a:srcRect l="47775" t="20265" r="2224" b="50976"/>
          <a:stretch/>
        </p:blipFill>
        <p:spPr>
          <a:xfrm>
            <a:off x="1984220" y="2779320"/>
            <a:ext cx="1006550" cy="1479174"/>
          </a:xfrm>
          <a:prstGeom prst="rect">
            <a:avLst/>
          </a:prstGeom>
          <a:noFill/>
          <a:ln>
            <a:noFill/>
          </a:ln>
        </p:spPr>
      </p:pic>
      <p:sp>
        <p:nvSpPr>
          <p:cNvPr id="80" name="Google Shape;80;p15"/>
          <p:cNvSpPr/>
          <p:nvPr/>
        </p:nvSpPr>
        <p:spPr>
          <a:xfrm>
            <a:off x="2392020" y="3343340"/>
            <a:ext cx="251100" cy="2511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txBox="1"/>
          <p:nvPr/>
        </p:nvSpPr>
        <p:spPr>
          <a:xfrm>
            <a:off x="1984245" y="4184595"/>
            <a:ext cx="1006500" cy="3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gravity</a:t>
            </a:r>
            <a:endParaRPr sz="1000"/>
          </a:p>
        </p:txBody>
      </p:sp>
      <p:pic>
        <p:nvPicPr>
          <p:cNvPr id="82" name="Google Shape;82;p15"/>
          <p:cNvPicPr preferRelativeResize="0"/>
          <p:nvPr/>
        </p:nvPicPr>
        <p:blipFill rotWithShape="1">
          <a:blip r:embed="rId5">
            <a:alphaModFix/>
          </a:blip>
          <a:srcRect l="47775" t="75165" r="2224"/>
          <a:stretch/>
        </p:blipFill>
        <p:spPr>
          <a:xfrm>
            <a:off x="3205320" y="2956395"/>
            <a:ext cx="1006550" cy="1277400"/>
          </a:xfrm>
          <a:prstGeom prst="rect">
            <a:avLst/>
          </a:prstGeom>
          <a:noFill/>
          <a:ln>
            <a:noFill/>
          </a:ln>
        </p:spPr>
      </p:pic>
      <p:sp>
        <p:nvSpPr>
          <p:cNvPr id="83" name="Google Shape;83;p15"/>
          <p:cNvSpPr txBox="1"/>
          <p:nvPr/>
        </p:nvSpPr>
        <p:spPr>
          <a:xfrm>
            <a:off x="3102895" y="4150445"/>
            <a:ext cx="1211400" cy="75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t>Airy Isostasy!</a:t>
            </a:r>
            <a:endParaRPr sz="1000"/>
          </a:p>
          <a:p>
            <a:pPr marL="0" lvl="0" indent="0" algn="ctr" rtl="0">
              <a:spcBef>
                <a:spcPts val="0"/>
              </a:spcBef>
              <a:spcAft>
                <a:spcPts val="0"/>
              </a:spcAft>
              <a:buNone/>
            </a:pPr>
            <a:r>
              <a:rPr lang="en" sz="1000"/>
              <a:t>Expected when continental plates collide</a:t>
            </a:r>
            <a:endParaRPr sz="1000"/>
          </a:p>
        </p:txBody>
      </p:sp>
      <p:sp>
        <p:nvSpPr>
          <p:cNvPr id="17" name="Google Shape;115;p28">
            <a:extLst>
              <a:ext uri="{FF2B5EF4-FFF2-40B4-BE49-F238E27FC236}">
                <a16:creationId xmlns:a16="http://schemas.microsoft.com/office/drawing/2014/main" id="{AAA123DF-34D8-504D-A9B7-AD31EA4A16F7}"/>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buSzPts val="2800"/>
            </a:pPr>
            <a:r>
              <a:rPr lang="en-US" sz="2650" b="1" dirty="0"/>
              <a:t>The puzzle</a:t>
            </a:r>
            <a:endParaRPr lang="en-US" sz="2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9" name="Google Shape;89;p16"/>
          <p:cNvSpPr txBox="1">
            <a:spLocks noGrp="1"/>
          </p:cNvSpPr>
          <p:nvPr>
            <p:ph type="body" idx="1"/>
          </p:nvPr>
        </p:nvSpPr>
        <p:spPr>
          <a:xfrm>
            <a:off x="300475" y="701725"/>
            <a:ext cx="4558128" cy="1869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dirty="0">
                <a:solidFill>
                  <a:schemeClr val="tx1"/>
                </a:solidFill>
              </a:rPr>
              <a:t>For this, much exploration required </a:t>
            </a:r>
            <a:r>
              <a:rPr lang="en" sz="1600" i="1" dirty="0">
                <a:solidFill>
                  <a:schemeClr val="tx1"/>
                </a:solidFill>
              </a:rPr>
              <a:t>pandits</a:t>
            </a:r>
            <a:r>
              <a:rPr lang="en" sz="1600" dirty="0">
                <a:solidFill>
                  <a:schemeClr val="tx1"/>
                </a:solidFill>
              </a:rPr>
              <a:t> - local explorers who knew the land and had access to many places Europeans didn’t. </a:t>
            </a:r>
            <a:endParaRPr sz="1600" dirty="0">
              <a:solidFill>
                <a:schemeClr val="tx1"/>
              </a:solidFill>
            </a:endParaRPr>
          </a:p>
          <a:p>
            <a:pPr marL="0" lvl="0" indent="0" algn="l" rtl="0">
              <a:lnSpc>
                <a:spcPct val="100000"/>
              </a:lnSpc>
              <a:spcBef>
                <a:spcPts val="1600"/>
              </a:spcBef>
              <a:spcAft>
                <a:spcPts val="0"/>
              </a:spcAft>
              <a:buNone/>
            </a:pPr>
            <a:r>
              <a:rPr lang="en" sz="1600" dirty="0">
                <a:solidFill>
                  <a:schemeClr val="tx1"/>
                </a:solidFill>
              </a:rPr>
              <a:t>Notable pandits:</a:t>
            </a:r>
            <a:endParaRPr sz="1600" dirty="0">
              <a:solidFill>
                <a:schemeClr val="tx1"/>
              </a:solidFill>
            </a:endParaRPr>
          </a:p>
          <a:p>
            <a:pPr marL="0" lvl="0" indent="0" algn="l" rtl="0">
              <a:lnSpc>
                <a:spcPct val="100000"/>
              </a:lnSpc>
              <a:spcBef>
                <a:spcPts val="600"/>
              </a:spcBef>
              <a:spcAft>
                <a:spcPts val="0"/>
              </a:spcAft>
              <a:buClr>
                <a:schemeClr val="dk1"/>
              </a:buClr>
              <a:buSzPts val="1100"/>
              <a:buFont typeface="Arial"/>
              <a:buNone/>
            </a:pPr>
            <a:r>
              <a:rPr lang="en" sz="1600" b="1" dirty="0">
                <a:solidFill>
                  <a:schemeClr val="tx1"/>
                </a:solidFill>
              </a:rPr>
              <a:t>Krishna Singh Rawat </a:t>
            </a:r>
            <a:r>
              <a:rPr lang="en" sz="1600" dirty="0">
                <a:solidFill>
                  <a:schemeClr val="tx1"/>
                </a:solidFill>
              </a:rPr>
              <a:t>(awarded Rai Bahadur), </a:t>
            </a:r>
            <a:r>
              <a:rPr lang="en" sz="1600" b="1" dirty="0">
                <a:solidFill>
                  <a:schemeClr val="tx1"/>
                </a:solidFill>
              </a:rPr>
              <a:t>Nain Singh Rawat </a:t>
            </a:r>
            <a:r>
              <a:rPr lang="en" sz="1600" dirty="0">
                <a:solidFill>
                  <a:schemeClr val="tx1"/>
                </a:solidFill>
              </a:rPr>
              <a:t>(honored on Indian stamp)</a:t>
            </a:r>
            <a:endParaRPr sz="1600" dirty="0">
              <a:solidFill>
                <a:schemeClr val="tx1"/>
              </a:solidFill>
            </a:endParaRPr>
          </a:p>
          <a:p>
            <a:pPr marL="0" lvl="0" indent="0" algn="l" rtl="0">
              <a:lnSpc>
                <a:spcPct val="100000"/>
              </a:lnSpc>
              <a:spcBef>
                <a:spcPts val="600"/>
              </a:spcBef>
              <a:spcAft>
                <a:spcPts val="0"/>
              </a:spcAft>
              <a:buNone/>
            </a:pPr>
            <a:endParaRPr sz="1600" dirty="0">
              <a:solidFill>
                <a:schemeClr val="tx1"/>
              </a:solidFill>
            </a:endParaRPr>
          </a:p>
          <a:p>
            <a:pPr marL="0" lvl="0" indent="0" algn="l" rtl="0">
              <a:lnSpc>
                <a:spcPct val="100000"/>
              </a:lnSpc>
              <a:spcBef>
                <a:spcPts val="0"/>
              </a:spcBef>
              <a:spcAft>
                <a:spcPts val="1600"/>
              </a:spcAft>
              <a:buNone/>
            </a:pPr>
            <a:endParaRPr sz="1600" dirty="0">
              <a:solidFill>
                <a:schemeClr val="tx1"/>
              </a:solidFill>
            </a:endParaRPr>
          </a:p>
        </p:txBody>
      </p:sp>
      <p:pic>
        <p:nvPicPr>
          <p:cNvPr id="90" name="Google Shape;90;p16"/>
          <p:cNvPicPr preferRelativeResize="0"/>
          <p:nvPr/>
        </p:nvPicPr>
        <p:blipFill>
          <a:blip r:embed="rId3">
            <a:alphaModFix/>
          </a:blip>
          <a:stretch>
            <a:fillRect/>
          </a:stretch>
        </p:blipFill>
        <p:spPr>
          <a:xfrm>
            <a:off x="520100" y="2700650"/>
            <a:ext cx="2238375" cy="2238375"/>
          </a:xfrm>
          <a:prstGeom prst="rect">
            <a:avLst/>
          </a:prstGeom>
          <a:noFill/>
          <a:ln>
            <a:noFill/>
          </a:ln>
        </p:spPr>
      </p:pic>
      <p:sp>
        <p:nvSpPr>
          <p:cNvPr id="91" name="Google Shape;91;p16"/>
          <p:cNvSpPr txBox="1"/>
          <p:nvPr/>
        </p:nvSpPr>
        <p:spPr>
          <a:xfrm>
            <a:off x="2758475" y="4280300"/>
            <a:ext cx="1335853" cy="106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666666"/>
                </a:solidFill>
              </a:rPr>
              <a:t>Nain Singh Rawat (2004 stamp)</a:t>
            </a:r>
            <a:endParaRPr sz="1200" dirty="0">
              <a:solidFill>
                <a:srgbClr val="666666"/>
              </a:solidFill>
            </a:endParaRPr>
          </a:p>
        </p:txBody>
      </p:sp>
      <p:sp>
        <p:nvSpPr>
          <p:cNvPr id="93" name="Google Shape;93;p16"/>
          <p:cNvSpPr txBox="1">
            <a:spLocks noGrp="1"/>
          </p:cNvSpPr>
          <p:nvPr>
            <p:ph type="body" idx="1"/>
          </p:nvPr>
        </p:nvSpPr>
        <p:spPr>
          <a:xfrm>
            <a:off x="5196478" y="883630"/>
            <a:ext cx="3551737" cy="3797552"/>
          </a:xfrm>
          <a:prstGeom prst="rect">
            <a:avLst/>
          </a:prstGeom>
          <a:solidFill>
            <a:srgbClr val="FFD579"/>
          </a:solidFill>
        </p:spPr>
        <p:txBody>
          <a:bodyPr spcFirstLastPara="1" wrap="square" lIns="91425" tIns="91425" rIns="91425" bIns="91425" anchor="t" anchorCtr="0">
            <a:noAutofit/>
          </a:bodyPr>
          <a:lstStyle/>
          <a:p>
            <a:pPr marL="0" lvl="0" indent="0" algn="r" rtl="0">
              <a:spcBef>
                <a:spcPts val="0"/>
              </a:spcBef>
              <a:spcAft>
                <a:spcPts val="0"/>
              </a:spcAft>
              <a:buNone/>
            </a:pPr>
            <a:r>
              <a:rPr lang="en" sz="1400" dirty="0">
                <a:solidFill>
                  <a:schemeClr val="tx1"/>
                </a:solidFill>
              </a:rPr>
              <a:t>From Markham’s (1878) memoirs:</a:t>
            </a:r>
            <a:endParaRPr sz="1400" dirty="0">
              <a:solidFill>
                <a:schemeClr val="tx1"/>
              </a:solidFill>
            </a:endParaRPr>
          </a:p>
          <a:p>
            <a:pPr marL="0" lvl="0" indent="0" rtl="0">
              <a:spcBef>
                <a:spcPts val="1600"/>
              </a:spcBef>
              <a:spcAft>
                <a:spcPts val="0"/>
              </a:spcAft>
              <a:buNone/>
            </a:pPr>
            <a:r>
              <a:rPr lang="en" sz="1400" dirty="0">
                <a:solidFill>
                  <a:schemeClr val="tx1"/>
                </a:solidFill>
              </a:rPr>
              <a:t>“</a:t>
            </a:r>
            <a:r>
              <a:rPr lang="en" sz="1400" i="1" dirty="0">
                <a:solidFill>
                  <a:schemeClr val="tx1"/>
                </a:solidFill>
              </a:rPr>
              <a:t>Thence they continued their journey in hammocks slung on bamboos, each carried by six men who kept on uttering unearthly discordant yells during the whole of the way to the village of </a:t>
            </a:r>
            <a:r>
              <a:rPr lang="en" sz="1400" i="1" dirty="0" err="1">
                <a:solidFill>
                  <a:schemeClr val="tx1"/>
                </a:solidFill>
              </a:rPr>
              <a:t>Wundoor</a:t>
            </a:r>
            <a:r>
              <a:rPr lang="en" sz="1400" i="1" dirty="0">
                <a:solidFill>
                  <a:schemeClr val="tx1"/>
                </a:solidFill>
              </a:rPr>
              <a:t>, …</a:t>
            </a:r>
            <a:r>
              <a:rPr lang="en" sz="1400" dirty="0">
                <a:solidFill>
                  <a:schemeClr val="tx1"/>
                </a:solidFill>
              </a:rPr>
              <a:t>”</a:t>
            </a:r>
            <a:endParaRPr sz="1400" dirty="0">
              <a:solidFill>
                <a:schemeClr val="tx1"/>
              </a:solidFill>
            </a:endParaRPr>
          </a:p>
          <a:p>
            <a:pPr marL="0" lvl="0" indent="0" rtl="0">
              <a:spcBef>
                <a:spcPts val="1600"/>
              </a:spcBef>
              <a:spcAft>
                <a:spcPts val="0"/>
              </a:spcAft>
              <a:buNone/>
            </a:pPr>
            <a:r>
              <a:rPr lang="en" sz="1400" dirty="0">
                <a:solidFill>
                  <a:schemeClr val="tx1"/>
                </a:solidFill>
              </a:rPr>
              <a:t>“</a:t>
            </a:r>
            <a:r>
              <a:rPr lang="en" sz="1400" i="1" dirty="0">
                <a:solidFill>
                  <a:schemeClr val="tx1"/>
                </a:solidFill>
              </a:rPr>
              <a:t>Thus, it will be seen that his sympathies, whether in India or South America, were invariably directed towards the amelioration of the conditions of life of the natives. Their interests and their happiness were ever uppermost in his thoughts</a:t>
            </a:r>
            <a:r>
              <a:rPr lang="en" sz="1400" dirty="0">
                <a:solidFill>
                  <a:schemeClr val="tx1"/>
                </a:solidFill>
              </a:rPr>
              <a:t>.”</a:t>
            </a:r>
            <a:endParaRPr sz="1400" dirty="0">
              <a:solidFill>
                <a:schemeClr val="tx1"/>
              </a:solidFill>
            </a:endParaRPr>
          </a:p>
          <a:p>
            <a:pPr marL="0" lvl="0" indent="0" rtl="0">
              <a:spcBef>
                <a:spcPts val="1600"/>
              </a:spcBef>
              <a:spcAft>
                <a:spcPts val="0"/>
              </a:spcAft>
              <a:buNone/>
            </a:pPr>
            <a:endParaRPr sz="1400" dirty="0">
              <a:solidFill>
                <a:schemeClr val="tx1"/>
              </a:solidFill>
            </a:endParaRPr>
          </a:p>
          <a:p>
            <a:pPr marL="0" lvl="0" indent="0" algn="r" rtl="0">
              <a:spcBef>
                <a:spcPts val="1600"/>
              </a:spcBef>
              <a:spcAft>
                <a:spcPts val="0"/>
              </a:spcAft>
              <a:buNone/>
            </a:pPr>
            <a:endParaRPr sz="1400" dirty="0">
              <a:solidFill>
                <a:schemeClr val="tx1"/>
              </a:solidFill>
            </a:endParaRPr>
          </a:p>
          <a:p>
            <a:pPr marL="0" lvl="0" indent="0" algn="r" rtl="0">
              <a:spcBef>
                <a:spcPts val="1600"/>
              </a:spcBef>
              <a:spcAft>
                <a:spcPts val="1600"/>
              </a:spcAft>
              <a:buNone/>
            </a:pPr>
            <a:endParaRPr sz="1400" dirty="0">
              <a:solidFill>
                <a:schemeClr val="tx1"/>
              </a:solidFill>
            </a:endParaRPr>
          </a:p>
        </p:txBody>
      </p:sp>
      <p:sp>
        <p:nvSpPr>
          <p:cNvPr id="10" name="Google Shape;115;p28">
            <a:extLst>
              <a:ext uri="{FF2B5EF4-FFF2-40B4-BE49-F238E27FC236}">
                <a16:creationId xmlns:a16="http://schemas.microsoft.com/office/drawing/2014/main" id="{8BDCF0FA-9CBB-2140-980A-BB5DC966E092}"/>
              </a:ext>
            </a:extLst>
          </p:cNvPr>
          <p:cNvSpPr txBox="1">
            <a:spLocks/>
          </p:cNvSpPr>
          <p:nvPr/>
        </p:nvSpPr>
        <p:spPr>
          <a:xfrm>
            <a:off x="0" y="0"/>
            <a:ext cx="9144000" cy="572700"/>
          </a:xfrm>
          <a:prstGeom prst="rect">
            <a:avLst/>
          </a:prstGeom>
          <a:solidFill>
            <a:srgbClr val="D0E0E3"/>
          </a:solidFill>
          <a:ln>
            <a:noFill/>
          </a:ln>
        </p:spPr>
        <p:txBody>
          <a:bodyPr spcFirstLastPara="1" wrap="square" lIns="274300" tIns="91425" rIns="2743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buSzPts val="2800"/>
            </a:pPr>
            <a:r>
              <a:rPr lang="en-US" sz="2650" b="1" dirty="0"/>
              <a:t>The assist…</a:t>
            </a:r>
            <a:endParaRPr lang="en-US" sz="255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523</TotalTime>
  <Words>458</Words>
  <Application>Microsoft Macintosh PowerPoint</Application>
  <PresentationFormat>On-screen Show (16:9)</PresentationFormat>
  <Paragraphs>42</Paragraphs>
  <Slides>6</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Simple Light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Isostasy</dc:title>
  <cp:lastModifiedBy>Christine Chen</cp:lastModifiedBy>
  <cp:revision>15</cp:revision>
  <dcterms:modified xsi:type="dcterms:W3CDTF">2020-12-07T09:47:56Z</dcterms:modified>
</cp:coreProperties>
</file>